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301" r:id="rId3"/>
    <p:sldId id="302" r:id="rId4"/>
    <p:sldId id="303" r:id="rId5"/>
    <p:sldId id="309" r:id="rId6"/>
    <p:sldId id="315" r:id="rId7"/>
    <p:sldId id="310" r:id="rId8"/>
    <p:sldId id="306" r:id="rId9"/>
    <p:sldId id="311" r:id="rId10"/>
    <p:sldId id="295" r:id="rId11"/>
  </p:sldIdLst>
  <p:sldSz cx="10080625" cy="5670550"/>
  <p:notesSz cx="7010400" cy="9236075"/>
  <p:defaultTextStyle>
    <a:defPPr>
      <a:defRPr lang="de-DE"/>
    </a:defPPr>
    <a:lvl1pPr marL="0" algn="l" defTabSz="5038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3892" algn="l" defTabSz="5038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07787" algn="l" defTabSz="5038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11679" algn="l" defTabSz="5038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15573" algn="l" defTabSz="5038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19466" algn="l" defTabSz="5038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23358" algn="l" defTabSz="5038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27252" algn="l" defTabSz="5038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31144" algn="l" defTabSz="5038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70">
          <p15:clr>
            <a:srgbClr val="A4A3A4"/>
          </p15:clr>
        </p15:guide>
        <p15:guide id="2" pos="2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irin, Andreas" initials="ZA" lastIdx="3" clrIdx="0">
    <p:extLst>
      <p:ext uri="{19B8F6BF-5375-455C-9EA6-DF929625EA0E}">
        <p15:presenceInfo xmlns:p15="http://schemas.microsoft.com/office/powerpoint/2012/main" userId="S-1-5-21-2889952212-2314302669-3297519306-1338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CFF"/>
    <a:srgbClr val="0087FF"/>
    <a:srgbClr val="008BD2"/>
    <a:srgbClr val="0096FF"/>
    <a:srgbClr val="00A0FF"/>
    <a:srgbClr val="008BFF"/>
    <a:srgbClr val="00AAFF"/>
    <a:srgbClr val="00CCFF"/>
    <a:srgbClr val="0066FF"/>
    <a:srgbClr val="1E7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2077" autoAdjust="0"/>
  </p:normalViewPr>
  <p:slideViewPr>
    <p:cSldViewPr snapToGrid="0" snapToObjects="1">
      <p:cViewPr varScale="1">
        <p:scale>
          <a:sx n="138" d="100"/>
          <a:sy n="138" d="100"/>
        </p:scale>
        <p:origin x="462" y="120"/>
      </p:cViewPr>
      <p:guideLst>
        <p:guide orient="horz" pos="3370"/>
        <p:guide pos="26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672"/>
    </p:cViewPr>
  </p:sorterViewPr>
  <p:notesViewPr>
    <p:cSldViewPr snapToGrid="0" snapToObjects="1">
      <p:cViewPr varScale="1">
        <p:scale>
          <a:sx n="97" d="100"/>
          <a:sy n="97" d="100"/>
        </p:scale>
        <p:origin x="-3492" y="-102"/>
      </p:cViewPr>
      <p:guideLst>
        <p:guide orient="horz" pos="2909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37841" cy="461804"/>
          </a:xfrm>
          <a:prstGeom prst="rect">
            <a:avLst/>
          </a:prstGeom>
        </p:spPr>
        <p:txBody>
          <a:bodyPr vert="horz" lIns="94261" tIns="47131" rIns="94261" bIns="47131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970937" y="1"/>
            <a:ext cx="3037841" cy="461804"/>
          </a:xfrm>
          <a:prstGeom prst="rect">
            <a:avLst/>
          </a:prstGeom>
        </p:spPr>
        <p:txBody>
          <a:bodyPr vert="horz" lIns="94261" tIns="47131" rIns="94261" bIns="47131" rtlCol="0"/>
          <a:lstStyle>
            <a:lvl1pPr algn="r">
              <a:defRPr sz="1300"/>
            </a:lvl1pPr>
          </a:lstStyle>
          <a:p>
            <a:fld id="{9A810A25-C867-E544-A308-FF7D807962CE}" type="datetimeFigureOut">
              <a:rPr lang="de-DE" smtClean="0"/>
              <a:t>03.09.2020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" y="8772670"/>
            <a:ext cx="3037841" cy="461804"/>
          </a:xfrm>
          <a:prstGeom prst="rect">
            <a:avLst/>
          </a:prstGeom>
        </p:spPr>
        <p:txBody>
          <a:bodyPr vert="horz" lIns="94261" tIns="47131" rIns="94261" bIns="47131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970937" y="8772670"/>
            <a:ext cx="3037841" cy="461804"/>
          </a:xfrm>
          <a:prstGeom prst="rect">
            <a:avLst/>
          </a:prstGeom>
        </p:spPr>
        <p:txBody>
          <a:bodyPr vert="horz" lIns="94261" tIns="47131" rIns="94261" bIns="47131" rtlCol="0" anchor="b"/>
          <a:lstStyle>
            <a:lvl1pPr algn="r">
              <a:defRPr sz="1300"/>
            </a:lvl1pPr>
          </a:lstStyle>
          <a:p>
            <a:fld id="{18789D02-6E58-6B4F-8FAE-B1FD6160ED1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63148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37841" cy="461804"/>
          </a:xfrm>
          <a:prstGeom prst="rect">
            <a:avLst/>
          </a:prstGeom>
        </p:spPr>
        <p:txBody>
          <a:bodyPr vert="horz" lIns="94261" tIns="47131" rIns="94261" bIns="47131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970937" y="1"/>
            <a:ext cx="3037841" cy="461804"/>
          </a:xfrm>
          <a:prstGeom prst="rect">
            <a:avLst/>
          </a:prstGeom>
        </p:spPr>
        <p:txBody>
          <a:bodyPr vert="horz" lIns="94261" tIns="47131" rIns="94261" bIns="47131" rtlCol="0"/>
          <a:lstStyle>
            <a:lvl1pPr algn="r">
              <a:defRPr sz="1300"/>
            </a:lvl1pPr>
          </a:lstStyle>
          <a:p>
            <a:fld id="{F52B96B5-168B-3A42-B0EA-EC29EF8F3777}" type="datetimeFigureOut">
              <a:rPr lang="de-DE" smtClean="0"/>
              <a:t>03.09.2020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692150"/>
            <a:ext cx="6159500" cy="34655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61" tIns="47131" rIns="94261" bIns="47131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4261" tIns="47131" rIns="94261" bIns="47131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8772670"/>
            <a:ext cx="3037841" cy="461804"/>
          </a:xfrm>
          <a:prstGeom prst="rect">
            <a:avLst/>
          </a:prstGeom>
        </p:spPr>
        <p:txBody>
          <a:bodyPr vert="horz" lIns="94261" tIns="47131" rIns="94261" bIns="47131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970937" y="8772670"/>
            <a:ext cx="3037841" cy="461804"/>
          </a:xfrm>
          <a:prstGeom prst="rect">
            <a:avLst/>
          </a:prstGeom>
        </p:spPr>
        <p:txBody>
          <a:bodyPr vert="horz" lIns="94261" tIns="47131" rIns="94261" bIns="47131" rtlCol="0" anchor="b"/>
          <a:lstStyle>
            <a:lvl1pPr algn="r">
              <a:defRPr sz="1300"/>
            </a:lvl1pPr>
          </a:lstStyle>
          <a:p>
            <a:fld id="{AB3DD8E4-FB6B-354B-86FD-116E42DF458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7095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50389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503892" algn="l" defTabSz="50389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1007787" algn="l" defTabSz="50389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511679" algn="l" defTabSz="50389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2015573" algn="l" defTabSz="50389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519466" algn="l" defTabSz="50389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23358" algn="l" defTabSz="50389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27252" algn="l" defTabSz="50389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31144" algn="l" defTabSz="50389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12464" y="4267200"/>
            <a:ext cx="8568531" cy="10605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 err="1" smtClean="0"/>
              <a:t>Titelmasterformat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49355" y="906843"/>
            <a:ext cx="9831269" cy="3113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953771" y="3830265"/>
            <a:ext cx="1126854" cy="378763"/>
          </a:xfrm>
          <a:solidFill>
            <a:schemeClr val="accent2"/>
          </a:solidFill>
        </p:spPr>
        <p:txBody>
          <a:bodyPr wrap="none" anchor="ctr">
            <a:sp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1427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noProof="0" dirty="0" err="1" smtClean="0"/>
              <a:t>Titelmasterformat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9999" y="1080000"/>
            <a:ext cx="9540000" cy="4320000"/>
          </a:xfrm>
        </p:spPr>
        <p:txBody>
          <a:bodyPr/>
          <a:lstStyle/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109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 smtClean="0"/>
              <a:t>Titelmasterformat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60000" y="1080000"/>
            <a:ext cx="4680000" cy="4320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84000" y="1080000"/>
            <a:ext cx="4680000" cy="4320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390301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 err="1" smtClean="0"/>
              <a:t>Titelmasterformat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59999" y="1080000"/>
            <a:ext cx="4680000" cy="528988"/>
          </a:xfrm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lang="de-DE" sz="2000" b="0" kern="1200" dirty="0" smtClean="0">
                <a:solidFill>
                  <a:srgbClr val="008BD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60000" y="1656000"/>
            <a:ext cx="4680000" cy="374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184000" y="1080000"/>
            <a:ext cx="4680000" cy="528988"/>
          </a:xfrm>
        </p:spPr>
        <p:txBody>
          <a:bodyPr anchor="ctr">
            <a:normAutofit/>
          </a:bodyPr>
          <a:lstStyle>
            <a:lvl1pPr marL="0" indent="0">
              <a:buNone/>
              <a:defRPr lang="en-US" sz="2000" b="0" kern="1200" noProof="0" dirty="0" smtClean="0">
                <a:solidFill>
                  <a:srgbClr val="008BD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184000" y="1656000"/>
            <a:ext cx="4680000" cy="374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555496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 smtClean="0"/>
              <a:t>Titelmasterformat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77913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iß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4209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3065" y="900000"/>
            <a:ext cx="9827559" cy="4770550"/>
          </a:xfrm>
          <a:prstGeom prst="rect">
            <a:avLst/>
          </a:prstGeom>
        </p:spPr>
      </p:pic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6830649" y="3760823"/>
            <a:ext cx="3249976" cy="485384"/>
          </a:xfrm>
          <a:solidFill>
            <a:schemeClr val="tx1"/>
          </a:solidFill>
        </p:spPr>
        <p:txBody>
          <a:bodyPr wrap="none" lIns="119059" tIns="103185" rIns="436550" bIns="103185" anchor="ctr" anchorCtr="0">
            <a:spAutoFit/>
          </a:bodyPr>
          <a:lstStyle>
            <a:lvl1pPr marL="0" indent="0" algn="r">
              <a:lnSpc>
                <a:spcPct val="100000"/>
              </a:lnSpc>
              <a:buNone/>
              <a:defRPr sz="1800" spc="132">
                <a:solidFill>
                  <a:schemeClr val="bg1"/>
                </a:solidFill>
              </a:defRPr>
            </a:lvl1pPr>
            <a:lvl2pPr marL="504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8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2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60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20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4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81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2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err="1" smtClean="0"/>
              <a:t>Kapiteltitel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r>
              <a:rPr lang="en-US" noProof="0" dirty="0" smtClean="0"/>
              <a:t> 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88333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5" descr="keyvisual-image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1710" y="909545"/>
            <a:ext cx="9828915" cy="3075533"/>
          </a:xfrm>
          <a:prstGeom prst="rect">
            <a:avLst/>
          </a:prstGeom>
        </p:spPr>
      </p:pic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276878" y="3735298"/>
            <a:ext cx="1803747" cy="485384"/>
          </a:xfrm>
          <a:solidFill>
            <a:schemeClr val="tx1"/>
          </a:solidFill>
        </p:spPr>
        <p:txBody>
          <a:bodyPr wrap="none" lIns="119059" tIns="103185" rIns="436550" bIns="103185" anchor="ctr" anchorCtr="0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i="0" spc="132" baseline="0">
                <a:solidFill>
                  <a:schemeClr val="bg1"/>
                </a:solidFill>
                <a:latin typeface="Arial"/>
                <a:cs typeface="Arial"/>
              </a:defRPr>
            </a:lvl1pPr>
            <a:lvl2pPr marL="504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8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2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60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20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4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81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2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endParaRPr lang="de-DE" dirty="0"/>
          </a:p>
        </p:txBody>
      </p:sp>
      <p:sp>
        <p:nvSpPr>
          <p:cNvPr id="8" name="Textplatzhalt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60522" y="4137303"/>
            <a:ext cx="7411877" cy="1173623"/>
          </a:xfr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lang="de-DE" sz="1400" b="1" i="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504017" indent="0">
              <a:buFontTx/>
              <a:buNone/>
              <a:defRPr/>
            </a:lvl2pPr>
            <a:lvl3pPr marL="1008035" indent="0">
              <a:buFontTx/>
              <a:buNone/>
              <a:defRPr/>
            </a:lvl3pPr>
            <a:lvl4pPr marL="1512052" indent="0">
              <a:buFontTx/>
              <a:buNone/>
              <a:defRPr/>
            </a:lvl4pPr>
            <a:lvl5pPr marL="2016069" indent="0">
              <a:buFontTx/>
              <a:buNone/>
              <a:defRPr/>
            </a:lvl5pPr>
          </a:lstStyle>
          <a:p>
            <a:r>
              <a:rPr lang="de-DE" dirty="0" smtClean="0"/>
              <a:t>Name</a:t>
            </a:r>
          </a:p>
          <a:p>
            <a:r>
              <a:rPr lang="it-IT" dirty="0" smtClean="0"/>
              <a:t>Position</a:t>
            </a:r>
          </a:p>
          <a:p>
            <a:r>
              <a:rPr lang="it-IT" dirty="0" smtClean="0"/>
              <a:t>Phone : +49 ….</a:t>
            </a:r>
          </a:p>
          <a:p>
            <a:r>
              <a:rPr lang="de-DE" dirty="0" err="1" smtClean="0"/>
              <a:t>eMail</a:t>
            </a:r>
            <a:r>
              <a:rPr lang="de-DE" dirty="0" smtClean="0"/>
              <a:t> :  </a:t>
            </a:r>
            <a:endParaRPr lang="de-DE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952509" y="5066158"/>
            <a:ext cx="2128114" cy="355600"/>
          </a:xfrm>
        </p:spPr>
        <p:txBody>
          <a:bodyPr rIns="396000">
            <a:normAutofit/>
          </a:bodyPr>
          <a:lstStyle>
            <a:lvl1pPr marL="0" indent="0" algn="r">
              <a:buFontTx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dirty="0" smtClean="0"/>
              <a:t>www.rutronik.com</a:t>
            </a:r>
          </a:p>
        </p:txBody>
      </p:sp>
    </p:spTree>
    <p:extLst>
      <p:ext uri="{BB962C8B-B14F-4D97-AF65-F5344CB8AC3E}">
        <p14:creationId xmlns:p14="http://schemas.microsoft.com/office/powerpoint/2010/main" val="28419870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7628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246490" y="0"/>
            <a:ext cx="9834135" cy="899662"/>
          </a:xfrm>
          <a:prstGeom prst="rect">
            <a:avLst/>
          </a:prstGeom>
          <a:solidFill>
            <a:schemeClr val="accent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59999" y="72001"/>
            <a:ext cx="6885927" cy="781942"/>
          </a:xfrm>
          <a:prstGeom prst="rect">
            <a:avLst/>
          </a:prstGeom>
        </p:spPr>
        <p:txBody>
          <a:bodyPr vert="horz" lIns="100778" tIns="50390" rIns="100778" bIns="50390" rtlCol="0" anchor="ctr">
            <a:normAutofit/>
          </a:bodyPr>
          <a:lstStyle/>
          <a:p>
            <a:r>
              <a:rPr lang="en-US" noProof="0" dirty="0" err="1" smtClean="0"/>
              <a:t>Mastertitelformat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59999" y="1080000"/>
            <a:ext cx="9540000" cy="4320000"/>
          </a:xfrm>
          <a:prstGeom prst="rect">
            <a:avLst/>
          </a:prstGeom>
        </p:spPr>
        <p:txBody>
          <a:bodyPr vert="horz" lIns="100778" tIns="50390" rIns="100778" bIns="50390" rtlCol="0">
            <a:normAutofit/>
          </a:bodyPr>
          <a:lstStyle/>
          <a:p>
            <a:pPr lvl="0"/>
            <a:r>
              <a:rPr lang="en-US" noProof="0" dirty="0" err="1" smtClean="0"/>
              <a:t>Mastertextformat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10" name="Rechteck 9"/>
          <p:cNvSpPr/>
          <p:nvPr userDrawn="1"/>
        </p:nvSpPr>
        <p:spPr>
          <a:xfrm>
            <a:off x="323479" y="5422238"/>
            <a:ext cx="9757146" cy="248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361862" algn="l"/>
                <a:tab pos="9589311" algn="r"/>
              </a:tabLst>
            </a:pPr>
            <a:r>
              <a:rPr lang="de-DE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Committed</a:t>
            </a:r>
            <a:r>
              <a:rPr lang="de-DE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de-DE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excellence</a:t>
            </a:r>
            <a:endParaRPr lang="de-DE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Gerade Verbindung 10"/>
          <p:cNvCxnSpPr/>
          <p:nvPr userDrawn="1"/>
        </p:nvCxnSpPr>
        <p:spPr>
          <a:xfrm>
            <a:off x="246490" y="5422238"/>
            <a:ext cx="9834135" cy="0"/>
          </a:xfrm>
          <a:prstGeom prst="line">
            <a:avLst/>
          </a:prstGeom>
          <a:ln w="3175">
            <a:solidFill>
              <a:srgbClr val="008BD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hteck 11"/>
          <p:cNvSpPr/>
          <p:nvPr userDrawn="1"/>
        </p:nvSpPr>
        <p:spPr>
          <a:xfrm>
            <a:off x="8250438" y="5422239"/>
            <a:ext cx="147348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tabLst>
                <a:tab pos="361862" algn="l"/>
                <a:tab pos="9589311" algn="r"/>
              </a:tabLst>
            </a:pPr>
            <a:fld id="{80560B83-A993-4C85-96F4-C97AD102E920}" type="datetime4">
              <a:rPr lang="en-US" sz="1000" smtClean="0">
                <a:latin typeface="Arial" panose="020B0604020202020204" pitchFamily="34" charset="0"/>
                <a:cs typeface="Arial" panose="020B0604020202020204" pitchFamily="34" charset="0"/>
              </a:rPr>
              <a:pPr algn="l">
                <a:tabLst>
                  <a:tab pos="361862" algn="l"/>
                  <a:tab pos="9589311" algn="r"/>
                </a:tabLst>
              </a:pPr>
              <a:t>September 3, 2020</a:t>
            </a:fld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| p. </a:t>
            </a:r>
            <a:fld id="{26D41A55-747A-364A-A179-2DEA75B4B558}" type="slidenum">
              <a:rPr lang="de-DE" sz="1000" smtClean="0">
                <a:latin typeface="Arial" panose="020B0604020202020204" pitchFamily="34" charset="0"/>
                <a:cs typeface="Arial" panose="020B0604020202020204" pitchFamily="34" charset="0"/>
              </a:rPr>
              <a:pPr algn="l">
                <a:tabLst>
                  <a:tab pos="361862" algn="l"/>
                  <a:tab pos="9589311" algn="r"/>
                </a:tabLst>
              </a:pPr>
              <a:t>‹#›</a:t>
            </a:fld>
            <a:endParaRPr lang="de-DE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hteck 3"/>
          <p:cNvSpPr/>
          <p:nvPr userDrawn="1"/>
        </p:nvSpPr>
        <p:spPr>
          <a:xfrm>
            <a:off x="246490" y="853943"/>
            <a:ext cx="9834135" cy="45719"/>
          </a:xfrm>
          <a:prstGeom prst="rect">
            <a:avLst/>
          </a:prstGeom>
          <a:solidFill>
            <a:schemeClr val="accent1"/>
          </a:solidFill>
          <a:ln>
            <a:solidFill>
              <a:srgbClr val="008BD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hteck 4"/>
          <p:cNvSpPr/>
          <p:nvPr userDrawn="1"/>
        </p:nvSpPr>
        <p:spPr>
          <a:xfrm>
            <a:off x="0" y="0"/>
            <a:ext cx="246490" cy="5670550"/>
          </a:xfrm>
          <a:prstGeom prst="rect">
            <a:avLst/>
          </a:prstGeom>
          <a:solidFill>
            <a:srgbClr val="008BD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251" y="208559"/>
            <a:ext cx="2414310" cy="45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10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4" r:id="rId3"/>
    <p:sldLayoutId id="2147483655" r:id="rId4"/>
    <p:sldLayoutId id="2147483656" r:id="rId5"/>
    <p:sldLayoutId id="2147483660" r:id="rId6"/>
    <p:sldLayoutId id="2147483672" r:id="rId7"/>
    <p:sldLayoutId id="2147483661" r:id="rId8"/>
    <p:sldLayoutId id="2147483673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503892" rtl="0" eaLnBrk="1" latinLnBrk="0" hangingPunct="1">
        <a:spcBef>
          <a:spcPct val="0"/>
        </a:spcBef>
        <a:buNone/>
        <a:defRPr sz="2400" b="0" kern="1200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503892" rtl="0" eaLnBrk="1" latinLnBrk="0" hangingPunct="1">
        <a:spcBef>
          <a:spcPct val="20000"/>
        </a:spcBef>
        <a:buClr>
          <a:srgbClr val="008BD2"/>
        </a:buClr>
        <a:buFont typeface="Wingdings" panose="05000000000000000000" pitchFamily="2" charset="2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818826" indent="-314934" algn="l" defTabSz="503892" rtl="0" eaLnBrk="1" latinLnBrk="0" hangingPunct="1">
        <a:spcBef>
          <a:spcPct val="20000"/>
        </a:spcBef>
        <a:buClr>
          <a:srgbClr val="008BD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259732" indent="-251947" algn="l" defTabSz="503892" rtl="0" eaLnBrk="1" latinLnBrk="0" hangingPunct="1">
        <a:spcBef>
          <a:spcPct val="20000"/>
        </a:spcBef>
        <a:buClr>
          <a:srgbClr val="008BD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763625" indent="-251947" algn="l" defTabSz="503892" rtl="0" eaLnBrk="1" latinLnBrk="0" hangingPunct="1">
        <a:spcBef>
          <a:spcPct val="20000"/>
        </a:spcBef>
        <a:buClr>
          <a:srgbClr val="008BD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267520" indent="-251947" algn="l" defTabSz="503892" rtl="0" eaLnBrk="1" latinLnBrk="0" hangingPunct="1">
        <a:spcBef>
          <a:spcPct val="20000"/>
        </a:spcBef>
        <a:buClr>
          <a:srgbClr val="008BD2"/>
        </a:buClr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771412" indent="-251947" algn="l" defTabSz="50389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75305" indent="-251947" algn="l" defTabSz="50389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79198" indent="-251947" algn="l" defTabSz="50389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83091" indent="-251947" algn="l" defTabSz="50389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50389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3892" algn="l" defTabSz="50389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7787" algn="l" defTabSz="50389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11679" algn="l" defTabSz="50389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15573" algn="l" defTabSz="50389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9466" algn="l" defTabSz="50389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23358" algn="l" defTabSz="50389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27252" algn="l" defTabSz="50389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31144" algn="l" defTabSz="50389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gdr@rutronik.com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02519" y="4267200"/>
            <a:ext cx="8568531" cy="1060502"/>
          </a:xfrm>
        </p:spPr>
        <p:txBody>
          <a:bodyPr>
            <a:normAutofit/>
          </a:bodyPr>
          <a:lstStyle/>
          <a:p>
            <a:r>
              <a:rPr lang="de-DE" dirty="0" smtClean="0"/>
              <a:t>Key </a:t>
            </a:r>
            <a:r>
              <a:rPr lang="de-DE" dirty="0" err="1" smtClean="0"/>
              <a:t>features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582986" y="3846519"/>
            <a:ext cx="2088656" cy="378763"/>
          </a:xfrm>
        </p:spPr>
        <p:txBody>
          <a:bodyPr/>
          <a:lstStyle/>
          <a:p>
            <a:r>
              <a:rPr lang="en-GB" dirty="0" smtClean="0"/>
              <a:t> DevKit-STM32L5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293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Untertitel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Gintaras Drukteinis &amp; Albert Golek</a:t>
            </a:r>
            <a:endParaRPr lang="de-DE" dirty="0"/>
          </a:p>
          <a:p>
            <a:r>
              <a:rPr lang="de-DE" b="0" dirty="0" smtClean="0"/>
              <a:t>Technical Support </a:t>
            </a:r>
            <a:r>
              <a:rPr lang="de-DE" b="0" dirty="0"/>
              <a:t>E</a:t>
            </a:r>
            <a:r>
              <a:rPr lang="de-DE" b="0" dirty="0" smtClean="0"/>
              <a:t>ngineers</a:t>
            </a:r>
            <a:endParaRPr lang="de-DE" b="0" dirty="0"/>
          </a:p>
          <a:p>
            <a:r>
              <a:rPr lang="it-IT" b="0" dirty="0"/>
              <a:t>Phone : </a:t>
            </a:r>
            <a:r>
              <a:rPr lang="it-IT" b="0" dirty="0" smtClean="0"/>
              <a:t>+370 372 45568  , +49 7231 801 1741</a:t>
            </a:r>
            <a:endParaRPr lang="it-IT" b="0" dirty="0"/>
          </a:p>
          <a:p>
            <a:r>
              <a:rPr lang="de-DE" b="0" dirty="0"/>
              <a:t>eMail : </a:t>
            </a:r>
            <a:r>
              <a:rPr lang="de-DE" b="0" dirty="0" smtClean="0">
                <a:hlinkClick r:id="rId2"/>
              </a:rPr>
              <a:t>gdr@rutronik.com</a:t>
            </a:r>
            <a:r>
              <a:rPr lang="de-DE" b="0" dirty="0" smtClean="0"/>
              <a:t> , </a:t>
            </a:r>
            <a:r>
              <a:rPr lang="de-DE" b="0" dirty="0" err="1" smtClean="0"/>
              <a:t>eMail</a:t>
            </a:r>
            <a:r>
              <a:rPr lang="de-DE" b="0" dirty="0" smtClean="0"/>
              <a:t> : </a:t>
            </a:r>
            <a:r>
              <a:rPr lang="de-DE" b="0" u="sng" dirty="0" smtClean="0">
                <a:solidFill>
                  <a:srgbClr val="0070C0"/>
                </a:solidFill>
              </a:rPr>
              <a:t>albert.golek@rutronik.com</a:t>
            </a:r>
            <a:endParaRPr lang="de-DE" b="0" u="sng" dirty="0">
              <a:solidFill>
                <a:srgbClr val="0070C0"/>
              </a:solidFill>
            </a:endParaRP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b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09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Table </a:t>
            </a:r>
            <a:r>
              <a:rPr lang="de-DE" dirty="0" err="1" smtClean="0"/>
              <a:t>of</a:t>
            </a:r>
            <a:r>
              <a:rPr lang="de-DE" dirty="0" smtClean="0"/>
              <a:t>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625" y="1180132"/>
            <a:ext cx="9540000" cy="3553114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dirty="0" smtClean="0"/>
              <a:t>Firmware </a:t>
            </a:r>
            <a:r>
              <a:rPr lang="de-DE" dirty="0" err="1" smtClean="0"/>
              <a:t>examples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Support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err="1" smtClean="0"/>
              <a:t>TrustZone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Security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Low Power </a:t>
            </a:r>
            <a:r>
              <a:rPr lang="de-DE" dirty="0" err="1" smtClean="0"/>
              <a:t>and</a:t>
            </a:r>
            <a:r>
              <a:rPr lang="de-DE" dirty="0" smtClean="0"/>
              <a:t> Power </a:t>
            </a:r>
            <a:r>
              <a:rPr lang="de-DE" dirty="0" err="1" smtClean="0"/>
              <a:t>Delivery</a:t>
            </a:r>
            <a:endParaRPr lang="de-DE" dirty="0" smtClean="0"/>
          </a:p>
          <a:p>
            <a:pPr marL="457200" indent="-457200">
              <a:buFont typeface="+mj-lt"/>
              <a:buAutoNum type="arabicPeriod"/>
            </a:pPr>
            <a:r>
              <a:rPr lang="de-DE" dirty="0" smtClean="0"/>
              <a:t>Memory </a:t>
            </a:r>
            <a:r>
              <a:rPr lang="de-DE" dirty="0" err="1" smtClean="0"/>
              <a:t>placement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example</a:t>
            </a:r>
            <a:endParaRPr lang="de-DE" dirty="0" smtClean="0"/>
          </a:p>
          <a:p>
            <a:pPr marL="457200" indent="-457200">
              <a:buFont typeface="+mj-lt"/>
              <a:buAutoNum type="arabicPeriod"/>
            </a:pPr>
            <a:r>
              <a:rPr lang="de-DE" dirty="0" err="1" smtClean="0"/>
              <a:t>Arduino</a:t>
            </a:r>
            <a:r>
              <a:rPr lang="de-DE" dirty="0" smtClean="0"/>
              <a:t> Connectivity </a:t>
            </a:r>
          </a:p>
          <a:p>
            <a:r>
              <a:rPr lang="de-DE" dirty="0" smtClean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de-DE" dirty="0" smtClean="0"/>
          </a:p>
          <a:p>
            <a:endParaRPr lang="de-DE" dirty="0" smtClean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643" y="1180132"/>
            <a:ext cx="4301251" cy="408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19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Firmware </a:t>
            </a:r>
            <a:r>
              <a:rPr lang="de-DE" dirty="0" err="1"/>
              <a:t>examples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9" y="1602695"/>
            <a:ext cx="9540000" cy="3553114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endParaRPr lang="de-DE" dirty="0" smtClean="0"/>
          </a:p>
          <a:p>
            <a:endParaRPr lang="de-DE" dirty="0" smtClean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Bildplatzhalter 4" descr="RUTDevKit manual.pdf - Adobe Acrobat Reader 2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939886" y="1169132"/>
            <a:ext cx="5531130" cy="4030663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35997" y="2050241"/>
            <a:ext cx="4364401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B050"/>
                </a:solidFill>
              </a:rPr>
              <a:t>CAN-FD Test Modes </a:t>
            </a:r>
            <a:r>
              <a:rPr lang="en-GB" dirty="0" smtClean="0">
                <a:solidFill>
                  <a:srgbClr val="00B050"/>
                </a:solidFill>
              </a:rPr>
              <a:t>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0000"/>
                </a:solidFill>
              </a:rPr>
              <a:t>RS485 Modbus </a:t>
            </a:r>
            <a:r>
              <a:rPr lang="en-GB" dirty="0" smtClean="0">
                <a:solidFill>
                  <a:srgbClr val="FF0000"/>
                </a:solidFill>
              </a:rPr>
              <a:t>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70C0"/>
                </a:solidFill>
              </a:rPr>
              <a:t>USB Power Delivery </a:t>
            </a:r>
            <a:r>
              <a:rPr lang="en-GB" dirty="0" smtClean="0">
                <a:solidFill>
                  <a:srgbClr val="0070C0"/>
                </a:solidFill>
              </a:rPr>
              <a:t>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C000"/>
                </a:solidFill>
              </a:rPr>
              <a:t>Dual Bank Flash Bootloader </a:t>
            </a:r>
            <a:r>
              <a:rPr lang="en-GB" dirty="0" smtClean="0">
                <a:solidFill>
                  <a:srgbClr val="FFC000"/>
                </a:solidFill>
              </a:rPr>
              <a:t>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FFC000"/>
                </a:solidFill>
              </a:rPr>
              <a:t>TrustZone</a:t>
            </a:r>
            <a:r>
              <a:rPr lang="en-GB" dirty="0">
                <a:solidFill>
                  <a:srgbClr val="FFC000"/>
                </a:solidFill>
              </a:rPr>
              <a:t>® </a:t>
            </a:r>
            <a:r>
              <a:rPr lang="en-GB" dirty="0" smtClean="0">
                <a:solidFill>
                  <a:srgbClr val="FFC000"/>
                </a:solidFill>
              </a:rPr>
              <a:t>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C000"/>
                </a:solidFill>
              </a:rPr>
              <a:t>Tamper </a:t>
            </a:r>
            <a:r>
              <a:rPr lang="en-GB" dirty="0">
                <a:solidFill>
                  <a:srgbClr val="FFC000"/>
                </a:solidFill>
              </a:rPr>
              <a:t>Detection </a:t>
            </a:r>
            <a:r>
              <a:rPr lang="en-GB" dirty="0" smtClean="0">
                <a:solidFill>
                  <a:srgbClr val="FFC000"/>
                </a:solidFill>
              </a:rPr>
              <a:t>Demo</a:t>
            </a:r>
          </a:p>
          <a:p>
            <a:endParaRPr lang="en-GB" sz="1600" b="1" dirty="0" smtClean="0"/>
          </a:p>
          <a:p>
            <a:r>
              <a:rPr lang="en-GB" sz="1600" b="1" dirty="0" smtClean="0"/>
              <a:t>Help customers </a:t>
            </a:r>
            <a:r>
              <a:rPr lang="en-GB" sz="1600" b="1" dirty="0"/>
              <a:t>with </a:t>
            </a:r>
            <a:endParaRPr lang="en-GB" sz="1600" b="1" dirty="0" smtClean="0"/>
          </a:p>
          <a:p>
            <a:r>
              <a:rPr lang="en-GB" sz="1600" b="1" dirty="0" smtClean="0"/>
              <a:t>development </a:t>
            </a:r>
            <a:r>
              <a:rPr lang="en-GB" sz="1600" b="1" dirty="0"/>
              <a:t>projects and evaluation with our support engineers</a:t>
            </a:r>
            <a:endParaRPr lang="de-DE" sz="1600" b="1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en-GB" dirty="0"/>
          </a:p>
        </p:txBody>
      </p:sp>
      <p:sp>
        <p:nvSpPr>
          <p:cNvPr id="13" name="Rechteck 12"/>
          <p:cNvSpPr/>
          <p:nvPr/>
        </p:nvSpPr>
        <p:spPr>
          <a:xfrm>
            <a:off x="5347854" y="1336964"/>
            <a:ext cx="768927" cy="1170709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/>
          <p:cNvSpPr/>
          <p:nvPr/>
        </p:nvSpPr>
        <p:spPr>
          <a:xfrm>
            <a:off x="6206836" y="1336963"/>
            <a:ext cx="207562" cy="1170709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/>
          <p:cNvSpPr/>
          <p:nvPr/>
        </p:nvSpPr>
        <p:spPr>
          <a:xfrm>
            <a:off x="6490342" y="1336962"/>
            <a:ext cx="1108876" cy="1170709"/>
          </a:xfrm>
          <a:prstGeom prst="rect">
            <a:avLst/>
          </a:prstGeom>
          <a:noFill/>
          <a:ln w="57150" cap="flat" cmpd="sng" algn="ctr">
            <a:solidFill>
              <a:srgbClr val="0087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hteck 16"/>
          <p:cNvSpPr/>
          <p:nvPr/>
        </p:nvSpPr>
        <p:spPr>
          <a:xfrm>
            <a:off x="6026727" y="3706091"/>
            <a:ext cx="748146" cy="817418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feld 17"/>
          <p:cNvSpPr txBox="1"/>
          <p:nvPr/>
        </p:nvSpPr>
        <p:spPr>
          <a:xfrm>
            <a:off x="359999" y="1002918"/>
            <a:ext cx="444034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Faster development start through our </a:t>
            </a:r>
            <a:r>
              <a:rPr lang="en-GB" sz="1600" b="1" dirty="0" smtClean="0"/>
              <a:t>examples</a:t>
            </a:r>
          </a:p>
          <a:p>
            <a:r>
              <a:rPr lang="de-DE" sz="1600" b="1" dirty="0" smtClean="0"/>
              <a:t>Access </a:t>
            </a:r>
            <a:r>
              <a:rPr lang="de-DE" sz="1600" b="1" dirty="0" err="1" smtClean="0"/>
              <a:t>to</a:t>
            </a:r>
            <a:r>
              <a:rPr lang="de-DE" sz="1600" b="1" dirty="0" smtClean="0"/>
              <a:t> all L5 </a:t>
            </a:r>
            <a:r>
              <a:rPr lang="de-DE" sz="1600" b="1" dirty="0" err="1" smtClean="0"/>
              <a:t>hardware</a:t>
            </a:r>
            <a:r>
              <a:rPr lang="de-DE" sz="1600" b="1" dirty="0" smtClean="0"/>
              <a:t> </a:t>
            </a:r>
            <a:r>
              <a:rPr lang="de-DE" sz="1600" b="1" dirty="0" err="1" smtClean="0"/>
              <a:t>features</a:t>
            </a:r>
            <a:r>
              <a:rPr lang="de-DE" sz="1600" b="1" dirty="0" smtClean="0"/>
              <a:t> </a:t>
            </a:r>
            <a:r>
              <a:rPr lang="de-DE" sz="1600" b="1" dirty="0" err="1" smtClean="0"/>
              <a:t>for</a:t>
            </a:r>
            <a:r>
              <a:rPr lang="de-DE" sz="1600" b="1" dirty="0" smtClean="0"/>
              <a:t> Evaluation</a:t>
            </a:r>
            <a:endParaRPr lang="en-GB" sz="1600" b="1" dirty="0" smtClean="0"/>
          </a:p>
          <a:p>
            <a:endParaRPr lang="en-GB" b="1" dirty="0" smtClean="0"/>
          </a:p>
          <a:p>
            <a:endParaRPr lang="en-GB" b="1" dirty="0" smtClean="0"/>
          </a:p>
        </p:txBody>
      </p:sp>
    </p:spTree>
    <p:extLst>
      <p:ext uri="{BB962C8B-B14F-4D97-AF65-F5344CB8AC3E}">
        <p14:creationId xmlns:p14="http://schemas.microsoft.com/office/powerpoint/2010/main" val="157851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TrustZone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9" y="1602695"/>
            <a:ext cx="9540000" cy="3553114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endParaRPr lang="de-DE" u="sng" dirty="0" smtClean="0"/>
          </a:p>
          <a:p>
            <a:endParaRPr lang="de-DE" u="sng" dirty="0" smtClean="0"/>
          </a:p>
          <a:p>
            <a:pPr marL="457200" indent="-457200">
              <a:buFont typeface="+mj-lt"/>
              <a:buAutoNum type="arabicPeriod"/>
            </a:pPr>
            <a:endParaRPr lang="en-US" u="sng" dirty="0"/>
          </a:p>
        </p:txBody>
      </p:sp>
      <p:sp>
        <p:nvSpPr>
          <p:cNvPr id="8" name="Textfeld 7"/>
          <p:cNvSpPr txBox="1"/>
          <p:nvPr/>
        </p:nvSpPr>
        <p:spPr>
          <a:xfrm>
            <a:off x="408490" y="1030627"/>
            <a:ext cx="40249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Arm </a:t>
            </a:r>
            <a:r>
              <a:rPr lang="en-GB" b="1" dirty="0" err="1" smtClean="0"/>
              <a:t>TrustZone</a:t>
            </a:r>
            <a:r>
              <a:rPr lang="en-GB" b="1" dirty="0"/>
              <a:t> embedded security options for the ARM Cortex-based processor </a:t>
            </a:r>
            <a:r>
              <a:rPr lang="en-GB" b="1" dirty="0" smtClean="0"/>
              <a:t>systems</a:t>
            </a:r>
          </a:p>
          <a:p>
            <a:endParaRPr lang="de-DE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creates two environments that can run simultaneously on a single core: a safe world and a non-safe </a:t>
            </a:r>
            <a:r>
              <a:rPr lang="en-GB" b="1" dirty="0" smtClean="0"/>
              <a:t>world</a:t>
            </a:r>
          </a:p>
        </p:txBody>
      </p:sp>
      <p:pic>
        <p:nvPicPr>
          <p:cNvPr id="10" name="Bildplatzhalter 4" descr="Posteingang - Albert.Golek@rutronik.com - Outlook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972050" y="1217757"/>
            <a:ext cx="4229807" cy="403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54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TrustZone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9" y="1407253"/>
            <a:ext cx="9540000" cy="3553114"/>
          </a:xfrm>
        </p:spPr>
        <p:txBody>
          <a:bodyPr>
            <a:normAutofit/>
          </a:bodyPr>
          <a:lstStyle/>
          <a:p>
            <a:endParaRPr lang="de-DE" u="sng" dirty="0" smtClean="0"/>
          </a:p>
          <a:p>
            <a:endParaRPr lang="de-DE" u="sng" dirty="0" smtClean="0"/>
          </a:p>
          <a:p>
            <a:pPr marL="1276026" lvl="1" indent="-457200">
              <a:buFont typeface="+mj-lt"/>
              <a:buAutoNum type="arabicPeriod"/>
            </a:pPr>
            <a:endParaRPr lang="en-US" u="sng" dirty="0"/>
          </a:p>
        </p:txBody>
      </p:sp>
      <p:sp>
        <p:nvSpPr>
          <p:cNvPr id="8" name="Textfeld 7"/>
          <p:cNvSpPr txBox="1"/>
          <p:nvPr/>
        </p:nvSpPr>
        <p:spPr>
          <a:xfrm>
            <a:off x="605379" y="1144586"/>
            <a:ext cx="460392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It </a:t>
            </a:r>
            <a:r>
              <a:rPr lang="en-GB" b="1" dirty="0"/>
              <a:t>is possible to store algorithms in the safe zone. Later, to program new applications and access the algorithms via application programming interfaces (API</a:t>
            </a:r>
            <a:r>
              <a:rPr lang="en-GB" b="1" dirty="0" smtClean="0"/>
              <a:t>).</a:t>
            </a:r>
          </a:p>
          <a:p>
            <a:endParaRPr lang="de-DE" b="1" dirty="0" smtClean="0"/>
          </a:p>
          <a:p>
            <a:r>
              <a:rPr lang="de-DE" b="1" dirty="0" err="1" smtClean="0"/>
              <a:t>For</a:t>
            </a:r>
            <a:r>
              <a:rPr lang="de-DE" b="1" dirty="0" smtClean="0"/>
              <a:t> </a:t>
            </a:r>
            <a:r>
              <a:rPr lang="de-DE" b="1" dirty="0" err="1" smtClean="0"/>
              <a:t>example</a:t>
            </a:r>
            <a:r>
              <a:rPr lang="de-DE" b="1" dirty="0" smtClean="0"/>
              <a:t>:</a:t>
            </a:r>
            <a:endParaRPr lang="de-DE" b="1" dirty="0"/>
          </a:p>
          <a:p>
            <a:r>
              <a:rPr lang="de-DE" b="1" dirty="0" err="1" smtClean="0"/>
              <a:t>There</a:t>
            </a:r>
            <a:r>
              <a:rPr lang="de-DE" b="1" dirty="0" smtClean="0"/>
              <a:t> </a:t>
            </a:r>
            <a:r>
              <a:rPr lang="de-DE" b="1" dirty="0" err="1" smtClean="0"/>
              <a:t>are</a:t>
            </a:r>
            <a:r>
              <a:rPr lang="de-DE" b="1" dirty="0" smtClean="0"/>
              <a:t> NSC (non </a:t>
            </a:r>
            <a:r>
              <a:rPr lang="de-DE" b="1" dirty="0" err="1" smtClean="0"/>
              <a:t>secure</a:t>
            </a:r>
            <a:r>
              <a:rPr lang="de-DE" b="1" dirty="0" smtClean="0"/>
              <a:t> </a:t>
            </a:r>
            <a:r>
              <a:rPr lang="de-DE" b="1" dirty="0" err="1" smtClean="0"/>
              <a:t>callable</a:t>
            </a:r>
            <a:r>
              <a:rPr lang="de-DE" b="1" dirty="0" smtClean="0"/>
              <a:t>) </a:t>
            </a:r>
            <a:r>
              <a:rPr lang="de-DE" b="1" dirty="0" err="1" smtClean="0"/>
              <a:t>regions,where</a:t>
            </a:r>
            <a:r>
              <a:rPr lang="de-DE" b="1" dirty="0" smtClean="0"/>
              <a:t> non </a:t>
            </a:r>
            <a:r>
              <a:rPr lang="de-DE" b="1" dirty="0" err="1" smtClean="0"/>
              <a:t>secure</a:t>
            </a:r>
            <a:r>
              <a:rPr lang="de-DE" b="1" dirty="0" smtClean="0"/>
              <a:t> </a:t>
            </a:r>
            <a:r>
              <a:rPr lang="de-DE" b="1" dirty="0" err="1" smtClean="0"/>
              <a:t>application</a:t>
            </a:r>
            <a:r>
              <a:rPr lang="de-DE" b="1" dirty="0" smtClean="0"/>
              <a:t> </a:t>
            </a:r>
            <a:r>
              <a:rPr lang="de-DE" b="1" dirty="0" err="1" smtClean="0"/>
              <a:t>can</a:t>
            </a:r>
            <a:r>
              <a:rPr lang="de-DE" b="1" dirty="0"/>
              <a:t> </a:t>
            </a:r>
            <a:r>
              <a:rPr lang="de-DE" b="1" dirty="0" err="1" smtClean="0"/>
              <a:t>call</a:t>
            </a:r>
            <a:r>
              <a:rPr lang="de-DE" b="1" dirty="0" smtClean="0"/>
              <a:t> </a:t>
            </a:r>
            <a:r>
              <a:rPr lang="de-DE" b="1" dirty="0" err="1" smtClean="0"/>
              <a:t>secure</a:t>
            </a:r>
            <a:r>
              <a:rPr lang="de-DE" b="1" dirty="0" smtClean="0"/>
              <a:t> </a:t>
            </a:r>
            <a:r>
              <a:rPr lang="de-DE" b="1" dirty="0" err="1" smtClean="0"/>
              <a:t>application</a:t>
            </a:r>
            <a:r>
              <a:rPr lang="de-DE" b="1" dirty="0" smtClean="0"/>
              <a:t> </a:t>
            </a:r>
            <a:r>
              <a:rPr lang="de-DE" b="1" dirty="0" err="1" smtClean="0"/>
              <a:t>functions</a:t>
            </a:r>
            <a:r>
              <a:rPr lang="de-DE" b="1" dirty="0" smtClean="0"/>
              <a:t>  </a:t>
            </a:r>
            <a:endParaRPr lang="en-GB" b="1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5454688" y="1007143"/>
            <a:ext cx="3603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Non </a:t>
            </a:r>
            <a:r>
              <a:rPr lang="de-DE" dirty="0" err="1" smtClean="0"/>
              <a:t>secure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secure</a:t>
            </a:r>
            <a:r>
              <a:rPr lang="de-DE" dirty="0" smtClean="0"/>
              <a:t> </a:t>
            </a:r>
            <a:r>
              <a:rPr lang="de-DE" dirty="0" err="1" smtClean="0"/>
              <a:t>usage</a:t>
            </a:r>
            <a:endParaRPr lang="de-DE" dirty="0" smtClean="0"/>
          </a:p>
          <a:p>
            <a:r>
              <a:rPr lang="de-DE" dirty="0" err="1" smtClean="0"/>
              <a:t>example</a:t>
            </a:r>
            <a:r>
              <a:rPr lang="de-DE" dirty="0" smtClean="0"/>
              <a:t>:</a:t>
            </a:r>
            <a:endParaRPr lang="en-GB" dirty="0"/>
          </a:p>
        </p:txBody>
      </p:sp>
      <p:pic>
        <p:nvPicPr>
          <p:cNvPr id="11" name="Bildplatzhalter 4" descr="JabberWindow.DesktopShare.BorderWindow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489124" y="1715029"/>
            <a:ext cx="3990155" cy="222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74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373" y="1076222"/>
            <a:ext cx="4301251" cy="40845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TrustZone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9" y="1076222"/>
            <a:ext cx="9540000" cy="3553114"/>
          </a:xfrm>
        </p:spPr>
        <p:txBody>
          <a:bodyPr>
            <a:normAutofit/>
          </a:bodyPr>
          <a:lstStyle/>
          <a:p>
            <a:r>
              <a:rPr lang="en-US" dirty="0" smtClean="0"/>
              <a:t>In our RutDevKit-STM32L5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Secure and non Secure Zones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Secure Boot and non secure Boot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Rechteck 4"/>
          <p:cNvSpPr/>
          <p:nvPr/>
        </p:nvSpPr>
        <p:spPr>
          <a:xfrm>
            <a:off x="6719455" y="2922051"/>
            <a:ext cx="969818" cy="1012640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hteck 9"/>
          <p:cNvSpPr/>
          <p:nvPr/>
        </p:nvSpPr>
        <p:spPr>
          <a:xfrm>
            <a:off x="5728856" y="3025960"/>
            <a:ext cx="671944" cy="1012640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246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373" y="1076222"/>
            <a:ext cx="4301251" cy="40845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Low Power </a:t>
            </a:r>
            <a:r>
              <a:rPr lang="de-DE" dirty="0" err="1"/>
              <a:t>and</a:t>
            </a:r>
            <a:r>
              <a:rPr lang="de-DE" dirty="0"/>
              <a:t> Power </a:t>
            </a:r>
            <a:r>
              <a:rPr lang="de-DE" dirty="0" err="1"/>
              <a:t>Delivery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9" y="1076222"/>
            <a:ext cx="9540000" cy="429934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Low Power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1.71 V to 3.6 V power </a:t>
            </a:r>
            <a:r>
              <a:rPr lang="en-GB" dirty="0" smtClean="0"/>
              <a:t>supply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-40 °C to 85/125 °C temperature range </a:t>
            </a:r>
            <a:endParaRPr lang="en-GB" sz="2000" dirty="0" smtClean="0"/>
          </a:p>
          <a:p>
            <a:r>
              <a:rPr lang="en-US" dirty="0" smtClean="0"/>
              <a:t>Power Delivery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100 Watt USB-C delivery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14.87V drop on resistor with current </a:t>
            </a:r>
          </a:p>
          <a:p>
            <a:r>
              <a:rPr lang="en-GB" dirty="0"/>
              <a:t> </a:t>
            </a:r>
            <a:r>
              <a:rPr lang="en-GB" dirty="0" smtClean="0"/>
              <a:t>     flow of 3.7A.</a:t>
            </a:r>
          </a:p>
          <a:p>
            <a:endParaRPr lang="en-GB" dirty="0"/>
          </a:p>
          <a:p>
            <a:r>
              <a:rPr lang="en-GB" dirty="0" smtClean="0"/>
              <a:t>Application Example: 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Power Bank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Printers, Cameras, </a:t>
            </a:r>
            <a:r>
              <a:rPr lang="en-US" dirty="0" err="1" smtClean="0"/>
              <a:t>IoT</a:t>
            </a:r>
            <a:r>
              <a:rPr lang="en-US" dirty="0" smtClean="0"/>
              <a:t>, Phones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Any Type-C sink device</a:t>
            </a:r>
            <a:endParaRPr lang="en-US" dirty="0"/>
          </a:p>
          <a:p>
            <a:pPr lvl="6" indent="0">
              <a:buNone/>
            </a:pPr>
            <a:r>
              <a:rPr lang="en-GB" b="0" dirty="0" smtClean="0"/>
              <a:t> </a:t>
            </a:r>
            <a:endParaRPr lang="en-US" dirty="0"/>
          </a:p>
        </p:txBody>
      </p:sp>
      <p:sp>
        <p:nvSpPr>
          <p:cNvPr id="5" name="Rechteck 4"/>
          <p:cNvSpPr/>
          <p:nvPr/>
        </p:nvSpPr>
        <p:spPr>
          <a:xfrm>
            <a:off x="6719455" y="2922051"/>
            <a:ext cx="969818" cy="1012640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Bildplatzhalter 4" descr="RUT APP NOTE 100W Power Delivery Sink.pdf - Adobe Acrobat Reader 20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04364" y="1081285"/>
            <a:ext cx="1726621" cy="1243779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204363" y="1071834"/>
            <a:ext cx="1726621" cy="1253229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955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373" y="1076222"/>
            <a:ext cx="4301251" cy="40845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Momory</a:t>
            </a:r>
            <a:r>
              <a:rPr lang="de-DE" dirty="0"/>
              <a:t> </a:t>
            </a:r>
            <a:r>
              <a:rPr lang="de-DE" dirty="0" err="1"/>
              <a:t>example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417" y="979239"/>
            <a:ext cx="9540000" cy="4181557"/>
          </a:xfrm>
        </p:spPr>
        <p:txBody>
          <a:bodyPr>
            <a:normAutofit/>
          </a:bodyPr>
          <a:lstStyle/>
          <a:p>
            <a:r>
              <a:rPr lang="de-DE" dirty="0" smtClean="0"/>
              <a:t>RutdevKit-STM32L5 Memorys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rgbClr val="FFC000"/>
                </a:solidFill>
              </a:rPr>
              <a:t>Intern Secure </a:t>
            </a:r>
            <a:r>
              <a:rPr lang="de-DE" dirty="0" err="1" smtClean="0">
                <a:solidFill>
                  <a:srgbClr val="FFC000"/>
                </a:solidFill>
              </a:rPr>
              <a:t>Zones</a:t>
            </a:r>
            <a:r>
              <a:rPr lang="de-DE" dirty="0" smtClean="0">
                <a:solidFill>
                  <a:srgbClr val="FFC000"/>
                </a:solidFill>
              </a:rPr>
              <a:t> in L5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E</a:t>
            </a:r>
            <a:r>
              <a:rPr lang="de-DE" dirty="0" smtClean="0"/>
              <a:t>xtern Memory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OSPI </a:t>
            </a:r>
            <a:r>
              <a:rPr lang="en-GB" dirty="0" smtClean="0">
                <a:solidFill>
                  <a:srgbClr val="FF0000"/>
                </a:solidFill>
              </a:rPr>
              <a:t>PSRAM</a:t>
            </a:r>
          </a:p>
          <a:p>
            <a:pPr lvl="1"/>
            <a:r>
              <a:rPr lang="en-GB" dirty="0">
                <a:solidFill>
                  <a:srgbClr val="00B050"/>
                </a:solidFill>
              </a:rPr>
              <a:t>QSPI NOR </a:t>
            </a:r>
            <a:r>
              <a:rPr lang="en-GB" dirty="0" smtClean="0">
                <a:solidFill>
                  <a:srgbClr val="00B050"/>
                </a:solidFill>
              </a:rPr>
              <a:t>FLASH</a:t>
            </a:r>
          </a:p>
          <a:p>
            <a:pPr lvl="1"/>
            <a:r>
              <a:rPr lang="de-DE" dirty="0" smtClean="0">
                <a:solidFill>
                  <a:srgbClr val="0070C0"/>
                </a:solidFill>
              </a:rPr>
              <a:t>Micro SD </a:t>
            </a:r>
            <a:r>
              <a:rPr lang="de-DE" dirty="0" err="1" smtClean="0">
                <a:solidFill>
                  <a:srgbClr val="0070C0"/>
                </a:solidFill>
              </a:rPr>
              <a:t>card</a:t>
            </a:r>
            <a:r>
              <a:rPr lang="de-DE" dirty="0" smtClean="0">
                <a:solidFill>
                  <a:srgbClr val="0070C0"/>
                </a:solidFill>
              </a:rPr>
              <a:t> Slot</a:t>
            </a:r>
          </a:p>
          <a:p>
            <a:r>
              <a:rPr lang="en-US" i="1" dirty="0" smtClean="0"/>
              <a:t>Example intern memory</a:t>
            </a:r>
            <a:r>
              <a:rPr lang="en-US" dirty="0" smtClean="0"/>
              <a:t>: Block access to </a:t>
            </a:r>
          </a:p>
          <a:p>
            <a:r>
              <a:rPr lang="en-US" dirty="0" smtClean="0"/>
              <a:t>external Memory</a:t>
            </a:r>
          </a:p>
          <a:p>
            <a:r>
              <a:rPr lang="en-US" i="1" dirty="0" smtClean="0"/>
              <a:t>Example extern memory </a:t>
            </a:r>
            <a:r>
              <a:rPr lang="en-US" dirty="0" smtClean="0"/>
              <a:t>: </a:t>
            </a:r>
            <a:r>
              <a:rPr lang="en-GB" dirty="0"/>
              <a:t>Data </a:t>
            </a:r>
            <a:r>
              <a:rPr lang="en-GB" dirty="0" smtClean="0"/>
              <a:t>storage</a:t>
            </a:r>
          </a:p>
          <a:p>
            <a:r>
              <a:rPr lang="en-GB" dirty="0" smtClean="0"/>
              <a:t>to </a:t>
            </a:r>
            <a:r>
              <a:rPr lang="en-GB" dirty="0"/>
              <a:t>be able </a:t>
            </a:r>
            <a:r>
              <a:rPr lang="en-GB" dirty="0" smtClean="0"/>
              <a:t>to </a:t>
            </a:r>
            <a:r>
              <a:rPr lang="en-GB" dirty="0"/>
              <a:t>make a statement about </a:t>
            </a:r>
            <a:r>
              <a:rPr lang="en-GB" dirty="0" smtClean="0"/>
              <a:t>the</a:t>
            </a:r>
          </a:p>
          <a:p>
            <a:r>
              <a:rPr lang="en-GB" dirty="0" smtClean="0"/>
              <a:t>Life expectancy </a:t>
            </a:r>
            <a:r>
              <a:rPr lang="en-GB" dirty="0"/>
              <a:t>of </a:t>
            </a:r>
            <a:r>
              <a:rPr lang="en-GB" dirty="0" smtClean="0"/>
              <a:t>an engine</a:t>
            </a:r>
            <a:endParaRPr lang="en-US" dirty="0"/>
          </a:p>
        </p:txBody>
      </p:sp>
      <p:sp>
        <p:nvSpPr>
          <p:cNvPr id="5" name="Rechteck 4"/>
          <p:cNvSpPr/>
          <p:nvPr/>
        </p:nvSpPr>
        <p:spPr>
          <a:xfrm>
            <a:off x="6719455" y="2922051"/>
            <a:ext cx="969818" cy="1012640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eck 7"/>
          <p:cNvSpPr/>
          <p:nvPr/>
        </p:nvSpPr>
        <p:spPr>
          <a:xfrm>
            <a:off x="8991600" y="2736273"/>
            <a:ext cx="779024" cy="921328"/>
          </a:xfrm>
          <a:prstGeom prst="rect">
            <a:avLst/>
          </a:prstGeom>
          <a:noFill/>
          <a:ln w="57150" cap="flat" cmpd="sng" algn="ctr">
            <a:solidFill>
              <a:srgbClr val="008C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 8"/>
          <p:cNvSpPr/>
          <p:nvPr/>
        </p:nvSpPr>
        <p:spPr>
          <a:xfrm>
            <a:off x="6068291" y="3117273"/>
            <a:ext cx="318654" cy="443345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hteck 9"/>
          <p:cNvSpPr/>
          <p:nvPr/>
        </p:nvSpPr>
        <p:spPr>
          <a:xfrm>
            <a:off x="6091479" y="3657601"/>
            <a:ext cx="313971" cy="339435"/>
          </a:xfrm>
          <a:prstGeom prst="rect">
            <a:avLst/>
          </a:prstGeom>
          <a:noFill/>
          <a:ln w="571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12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373" y="1076222"/>
            <a:ext cx="4301251" cy="40845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Arduino</a:t>
            </a:r>
            <a:r>
              <a:rPr lang="de-DE" dirty="0"/>
              <a:t> Connectivity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417" y="979239"/>
            <a:ext cx="9540000" cy="418155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Arduino connection </a:t>
            </a:r>
            <a:r>
              <a:rPr lang="en-GB" dirty="0"/>
              <a:t>to realize </a:t>
            </a:r>
            <a:r>
              <a:rPr lang="en-GB" dirty="0" smtClean="0"/>
              <a:t>a</a:t>
            </a:r>
          </a:p>
          <a:p>
            <a:r>
              <a:rPr lang="en-GB" dirty="0" smtClean="0"/>
              <a:t>wide </a:t>
            </a:r>
            <a:r>
              <a:rPr lang="en-GB" dirty="0"/>
              <a:t>range of </a:t>
            </a:r>
            <a:r>
              <a:rPr lang="en-GB" dirty="0" smtClean="0"/>
              <a:t>applications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Example</a:t>
            </a:r>
            <a:r>
              <a:rPr lang="de-DE" dirty="0" smtClean="0"/>
              <a:t> Picture </a:t>
            </a:r>
            <a:endParaRPr lang="en-GB" dirty="0" smtClean="0"/>
          </a:p>
          <a:p>
            <a:endParaRPr lang="de-DE" dirty="0" smtClean="0">
              <a:solidFill>
                <a:srgbClr val="FFC000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5756564" y="2244437"/>
            <a:ext cx="2189018" cy="242454"/>
          </a:xfrm>
          <a:prstGeom prst="rect">
            <a:avLst/>
          </a:prstGeom>
          <a:noFill/>
          <a:ln w="5715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/>
          <p:cNvSpPr/>
          <p:nvPr/>
        </p:nvSpPr>
        <p:spPr>
          <a:xfrm>
            <a:off x="6068290" y="4558146"/>
            <a:ext cx="1877291" cy="242454"/>
          </a:xfrm>
          <a:prstGeom prst="rect">
            <a:avLst/>
          </a:prstGeom>
          <a:noFill/>
          <a:ln w="5715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Bildplatzhalter 4" descr="IMG_1134.JPG ‎- Foto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37048" y="2244437"/>
            <a:ext cx="2810695" cy="300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Rutronik">
      <a:dk1>
        <a:srgbClr val="000000"/>
      </a:dk1>
      <a:lt1>
        <a:srgbClr val="FFFFFF"/>
      </a:lt1>
      <a:dk2>
        <a:srgbClr val="666666"/>
      </a:dk2>
      <a:lt2>
        <a:srgbClr val="E6E6E6"/>
      </a:lt2>
      <a:accent1>
        <a:srgbClr val="008BD2"/>
      </a:accent1>
      <a:accent2>
        <a:srgbClr val="000000"/>
      </a:accent2>
      <a:accent3>
        <a:srgbClr val="666666"/>
      </a:accent3>
      <a:accent4>
        <a:srgbClr val="FF6600"/>
      </a:accent4>
      <a:accent5>
        <a:srgbClr val="66FF00"/>
      </a:accent5>
      <a:accent6>
        <a:srgbClr val="E6E600"/>
      </a:accent6>
      <a:hlink>
        <a:srgbClr val="008BD2"/>
      </a:hlink>
      <a:folHlink>
        <a:srgbClr val="A6DAE6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D. Theisen">
      <a:dk1>
        <a:sysClr val="windowText" lastClr="000000"/>
      </a:dk1>
      <a:lt1>
        <a:sysClr val="window" lastClr="FFFFFF"/>
      </a:lt1>
      <a:dk2>
        <a:srgbClr val="1F76C7"/>
      </a:dk2>
      <a:lt2>
        <a:srgbClr val="EEECE1"/>
      </a:lt2>
      <a:accent1>
        <a:srgbClr val="1F76C7"/>
      </a:accent1>
      <a:accent2>
        <a:srgbClr val="484A4B"/>
      </a:accent2>
      <a:accent3>
        <a:srgbClr val="0F3A63"/>
      </a:accent3>
      <a:accent4>
        <a:srgbClr val="69A912"/>
      </a:accent4>
      <a:accent5>
        <a:srgbClr val="E46907"/>
      </a:accent5>
      <a:accent6>
        <a:srgbClr val="0070C0"/>
      </a:accent6>
      <a:hlink>
        <a:srgbClr val="0070C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335</Words>
  <Application>Microsoft Office PowerPoint</Application>
  <PresentationFormat>Custom</PresentationFormat>
  <Paragraphs>80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Office-Design</vt:lpstr>
      <vt:lpstr>Key features</vt:lpstr>
      <vt:lpstr>Table of Contents</vt:lpstr>
      <vt:lpstr>Firmware examples and Support</vt:lpstr>
      <vt:lpstr>TrustZone for Security</vt:lpstr>
      <vt:lpstr>TrustZone for Security</vt:lpstr>
      <vt:lpstr>TrustZone for Security</vt:lpstr>
      <vt:lpstr>Low Power and Power Delivery</vt:lpstr>
      <vt:lpstr>Use of Momory example</vt:lpstr>
      <vt:lpstr>Arduino Connectivity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Dietmar.Theisen@rutronik.com</dc:creator>
  <cp:lastModifiedBy>Daubaras, Andrius</cp:lastModifiedBy>
  <cp:revision>1323</cp:revision>
  <cp:lastPrinted>2016-05-12T13:51:04Z</cp:lastPrinted>
  <dcterms:created xsi:type="dcterms:W3CDTF">2014-12-19T13:36:24Z</dcterms:created>
  <dcterms:modified xsi:type="dcterms:W3CDTF">2020-09-03T12:43:55Z</dcterms:modified>
</cp:coreProperties>
</file>